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4833937" y="5945187"/>
            <a:ext cx="14716126" cy="9683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sz="half" idx="13"/>
          </p:nvPr>
        </p:nvSpPr>
        <p:spPr>
          <a:xfrm>
            <a:off x="5334000" y="946546"/>
            <a:ext cx="13716000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0" algn="ctr">
              <a:spcBef>
                <a:spcPts val="0"/>
              </a:spcBef>
              <a:buSzTx/>
              <a:buNone/>
              <a:defRPr sz="5200"/>
            </a:lvl2pPr>
            <a:lvl3pPr marL="0" indent="0" algn="ctr">
              <a:spcBef>
                <a:spcPts val="0"/>
              </a:spcBef>
              <a:buSzTx/>
              <a:buNone/>
              <a:defRPr sz="5200"/>
            </a:lvl3pPr>
            <a:lvl4pPr marL="0" indent="0" algn="ctr">
              <a:spcBef>
                <a:spcPts val="0"/>
              </a:spcBef>
              <a:buSzTx/>
              <a:buNone/>
              <a:defRPr sz="5200"/>
            </a:lvl4pPr>
            <a:lvl5pPr marL="0" indent="0" algn="ctr"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3" Type="http://schemas.openxmlformats.org/officeDocument/2006/relationships/hyperlink" Target="https://baike.baidu.com/item/Mozilla%20Firefox/3504923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尝试爬取今日头条前1000条内容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尝试爬取今日头条前1000条内容</a:t>
            </a:r>
          </a:p>
        </p:txBody>
      </p:sp>
      <p:sp>
        <p:nvSpPr>
          <p:cNvPr id="120" name="Python3.6+Mac o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Python3.6+Mac 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关键代码"/>
          <p:cNvSpPr txBox="1"/>
          <p:nvPr/>
        </p:nvSpPr>
        <p:spPr>
          <a:xfrm>
            <a:off x="774408" y="977997"/>
            <a:ext cx="4422776" cy="164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关键代码</a:t>
            </a:r>
          </a:p>
        </p:txBody>
      </p:sp>
      <p:pic>
        <p:nvPicPr>
          <p:cNvPr id="193" name="图像" descr="图像"/>
          <p:cNvPicPr>
            <a:picLocks noChangeAspect="1"/>
          </p:cNvPicPr>
          <p:nvPr/>
        </p:nvPicPr>
        <p:blipFill>
          <a:blip r:embed="rId2">
            <a:extLst/>
          </a:blip>
          <a:srcRect l="0" t="0" r="30093" b="0"/>
          <a:stretch>
            <a:fillRect/>
          </a:stretch>
        </p:blipFill>
        <p:spPr>
          <a:xfrm>
            <a:off x="1011766" y="3893251"/>
            <a:ext cx="11064263" cy="5929498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通过操作浏览器…"/>
          <p:cNvSpPr txBox="1"/>
          <p:nvPr/>
        </p:nvSpPr>
        <p:spPr>
          <a:xfrm>
            <a:off x="13906612" y="5859462"/>
            <a:ext cx="8624545" cy="1997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b="0" sz="5200"/>
            </a:pPr>
            <a:r>
              <a:t>通过操作浏览器</a:t>
            </a:r>
          </a:p>
          <a:p>
            <a:pPr>
              <a:defRPr b="0" sz="5200"/>
            </a:pPr>
            <a:r>
              <a:t>获取前1000+新闻标题和链接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关键代码"/>
          <p:cNvSpPr txBox="1"/>
          <p:nvPr/>
        </p:nvSpPr>
        <p:spPr>
          <a:xfrm>
            <a:off x="774408" y="977997"/>
            <a:ext cx="4422776" cy="164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关键代码</a:t>
            </a:r>
          </a:p>
        </p:txBody>
      </p:sp>
      <p:sp>
        <p:nvSpPr>
          <p:cNvPr id="197" name="for item in cont:…"/>
          <p:cNvSpPr txBox="1"/>
          <p:nvPr/>
        </p:nvSpPr>
        <p:spPr>
          <a:xfrm>
            <a:off x="6458013" y="347381"/>
            <a:ext cx="8731276" cy="13021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>
              <a:defRPr sz="1200"/>
            </a:pPr>
            <a:r>
              <a:t>for item in cont:</a:t>
            </a:r>
          </a:p>
          <a:p>
            <a:pPr algn="l">
              <a:defRPr sz="1200"/>
            </a:pPr>
            <a:r>
              <a:t>    try:</a:t>
            </a:r>
          </a:p>
          <a:p>
            <a:pPr algn="l">
              <a:defRPr sz="1200"/>
            </a:pPr>
            <a:r>
              <a:t>        item=item.replace("\n","")</a:t>
            </a:r>
          </a:p>
          <a:p>
            <a:pPr algn="l">
              <a:defRPr sz="1200"/>
            </a:pPr>
            <a:r>
              <a:t>        webct=eval(item)</a:t>
            </a:r>
          </a:p>
          <a:p>
            <a:pPr algn="l">
              <a:defRPr sz="1200"/>
            </a:pPr>
            <a:r>
              <a:t>        print("="*30)</a:t>
            </a:r>
          </a:p>
          <a:p>
            <a:pPr algn="l">
              <a:defRPr sz="1200"/>
            </a:pPr>
            <a:r>
              <a:t>        print(webct)</a:t>
            </a:r>
          </a:p>
          <a:p>
            <a:pPr algn="l">
              <a:defRPr sz="1200"/>
            </a:pPr>
            <a:r>
              <a:t>        print("="*30)</a:t>
            </a:r>
          </a:p>
          <a:p>
            <a:pPr algn="l">
              <a:defRPr sz="1200"/>
            </a:pPr>
            <a:r>
              <a:t>        driver.get(webct["link"])</a:t>
            </a: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    js = "var q=document.documentElement.scrollTop=" + str(1500)</a:t>
            </a:r>
          </a:p>
          <a:p>
            <a:pPr algn="l">
              <a:defRPr sz="1200"/>
            </a:pPr>
            <a:r>
              <a:t>        driver.execute_script(js)</a:t>
            </a: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    time.sleep(1)</a:t>
            </a:r>
          </a:p>
          <a:p>
            <a:pPr algn="l">
              <a:defRPr sz="1200"/>
            </a:pPr>
            <a:r>
              <a:t>        curt_url=str(driver.current_url)</a:t>
            </a: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    # js = "var q=document.documentElement.scrollTop=" + str(3500)</a:t>
            </a:r>
          </a:p>
          <a:p>
            <a:pPr algn="l">
              <a:defRPr sz="1200"/>
            </a:pPr>
            <a:r>
              <a:t>        # driver.execute_script(js)</a:t>
            </a:r>
          </a:p>
          <a:p>
            <a:pPr algn="l">
              <a:defRPr sz="1200"/>
            </a:pPr>
            <a:r>
              <a:t>        # time.sleep(3)</a:t>
            </a: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    if curt_url.startswith("https://www.toutiao.com/a"):</a:t>
            </a:r>
          </a:p>
          <a:p>
            <a:pPr algn="l">
              <a:defRPr sz="1200"/>
            </a:pPr>
            <a:r>
              <a:t>            webct['link']=curt_url</a:t>
            </a:r>
          </a:p>
          <a:p>
            <a:pPr algn="l">
              <a:defRPr sz="1200"/>
            </a:pPr>
            <a:r>
              <a:t>            #print(webct['link'])</a:t>
            </a:r>
          </a:p>
          <a:p>
            <a:pPr algn="l">
              <a:defRPr sz="1200"/>
            </a:pP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        html=driver.page_source</a:t>
            </a:r>
          </a:p>
          <a:p>
            <a:pPr algn="l">
              <a:defRPr sz="1200"/>
            </a:pPr>
            <a:r>
              <a:t>            htmlEl=etree.HTML(html)</a:t>
            </a: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        #获取 info 发布信息</a:t>
            </a:r>
          </a:p>
          <a:p>
            <a:pPr algn="l">
              <a:defRPr sz="1200"/>
            </a:pPr>
            <a:r>
              <a:t>            info=htmlEl.xpath("//div[@class='article-sub']//text()")</a:t>
            </a:r>
          </a:p>
          <a:p>
            <a:pPr algn="l">
              <a:defRPr sz="1200"/>
            </a:pPr>
            <a:r>
              <a:t>            info="".join(info)</a:t>
            </a:r>
          </a:p>
          <a:p>
            <a:pPr algn="l">
              <a:defRPr sz="1200"/>
            </a:pPr>
            <a:r>
              <a:t>            #获取 图片和内容 信息</a:t>
            </a:r>
          </a:p>
          <a:p>
            <a:pPr algn="l">
              <a:defRPr sz="1200"/>
            </a:pPr>
            <a:r>
              <a:t>            arctleContent=htmlEl.xpath("//div[@class='article-content']//p/text()|//div[@class='article-content']//img/@src")</a:t>
            </a: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        if len(arctleContent)==0:</a:t>
            </a:r>
          </a:p>
          <a:p>
            <a:pPr algn="l">
              <a:defRPr sz="1200"/>
            </a:pPr>
            <a:r>
              <a:t>                continue</a:t>
            </a: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        newFile.write(str(webct) + '\n')</a:t>
            </a: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        #准备下载</a:t>
            </a:r>
          </a:p>
          <a:p>
            <a:pPr algn="l">
              <a:defRPr sz="1200"/>
            </a:pPr>
            <a:r>
              <a:t>            print(driver.current_url)</a:t>
            </a:r>
          </a:p>
          <a:p>
            <a:pPr algn="l">
              <a:defRPr sz="1200"/>
            </a:pPr>
            <a:r>
              <a:t>            TEXT_NUM=TEXT_NUM+1</a:t>
            </a:r>
          </a:p>
          <a:p>
            <a:pPr algn="l">
              <a:defRPr sz="1200"/>
            </a:pPr>
            <a:r>
              <a:t>            filename=timeStr+str(toOrder(TEXT_NUM))+".txt"</a:t>
            </a: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        with open("./data/txt/"+filename,"a+",encoding="utf-8") as file:</a:t>
            </a:r>
          </a:p>
          <a:p>
            <a:pPr algn="l">
              <a:defRPr sz="1200"/>
            </a:pPr>
            <a:r>
              <a:t>                file.write(webct['title']+'\n')</a:t>
            </a:r>
          </a:p>
          <a:p>
            <a:pPr algn="l">
              <a:defRPr sz="1200"/>
            </a:pPr>
            <a:r>
              <a:t>                file.write(info+"\n")</a:t>
            </a:r>
          </a:p>
          <a:p>
            <a:pPr algn="l">
              <a:defRPr sz="1200"/>
            </a:pPr>
            <a:r>
              <a:t>                for pageItem in arctleContent:</a:t>
            </a:r>
          </a:p>
          <a:p>
            <a:pPr algn="l">
              <a:defRPr sz="1200"/>
            </a:pPr>
            <a:r>
              <a:t>                    if pageItem.startswith("http"):</a:t>
            </a:r>
          </a:p>
          <a:p>
            <a:pPr algn="l">
              <a:defRPr sz="1200"/>
            </a:pPr>
            <a:r>
              <a:t>                        picNum=picNum+1</a:t>
            </a:r>
          </a:p>
          <a:p>
            <a:pPr algn="l">
              <a:defRPr sz="1200"/>
            </a:pPr>
            <a:r>
              <a:t>                        picName=timeStr+toOrder(picNum)+".jpeg"</a:t>
            </a:r>
          </a:p>
          <a:p>
            <a:pPr algn="l">
              <a:defRPr sz="1200"/>
            </a:pPr>
            <a:r>
              <a:t>                        request.urlretrieve(pageItem,"./data/picture/"+picName)</a:t>
            </a:r>
          </a:p>
          <a:p>
            <a:pPr algn="l">
              <a:defRPr sz="1200"/>
            </a:pPr>
            <a:r>
              <a:t>                        file.write("{"+picName+"}"+"\n")</a:t>
            </a:r>
          </a:p>
          <a:p>
            <a:pPr algn="l">
              <a:defRPr sz="1200"/>
            </a:pPr>
            <a:r>
              <a:t>                    else:</a:t>
            </a:r>
          </a:p>
          <a:p>
            <a:pPr algn="l">
              <a:defRPr sz="1200"/>
            </a:pPr>
            <a:r>
              <a:t>                        file.write(pageItem+"\n")</a:t>
            </a:r>
          </a:p>
          <a:p>
            <a:pPr algn="l">
              <a:defRPr sz="1200"/>
            </a:pPr>
            <a:r>
              <a:t>        else:</a:t>
            </a:r>
          </a:p>
          <a:p>
            <a:pPr algn="l">
              <a:defRPr sz="1200"/>
            </a:pPr>
            <a:r>
              <a:t>            continue</a:t>
            </a:r>
          </a:p>
          <a:p>
            <a:pPr algn="l">
              <a:defRPr sz="1200"/>
            </a:pPr>
            <a:r>
              <a:t>        print(webct['title'])</a:t>
            </a:r>
          </a:p>
          <a:p>
            <a:pPr algn="l">
              <a:defRPr sz="1200"/>
            </a:pPr>
            <a:r>
              <a:t>        print(TEXT_NUM)</a:t>
            </a: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except :</a:t>
            </a:r>
          </a:p>
          <a:p>
            <a:pPr algn="l">
              <a:defRPr sz="1200"/>
            </a:pPr>
            <a:r>
              <a:t>        print("=!"*50)</a:t>
            </a:r>
          </a:p>
          <a:p>
            <a:pPr algn="l">
              <a:defRPr sz="1200"/>
            </a:pPr>
            <a:r>
              <a:t>        print("出现异常")</a:t>
            </a:r>
          </a:p>
          <a:p>
            <a:pPr algn="l">
              <a:defRPr sz="1200"/>
            </a:pPr>
            <a:r>
              <a:t>        print(item)</a:t>
            </a:r>
          </a:p>
          <a:p>
            <a:pPr algn="l">
              <a:defRPr sz="1200"/>
            </a:pPr>
            <a:r>
              <a:t>        print("=!" * 50)</a:t>
            </a:r>
          </a:p>
          <a:p>
            <a:pPr algn="l">
              <a:defRPr sz="1200"/>
            </a:pPr>
          </a:p>
          <a:p>
            <a:pPr algn="l">
              <a:defRPr sz="1200"/>
            </a:pPr>
            <a:r>
              <a:t>        with open("logError.txt","a+",encoding="utf-8") as eLog:</a:t>
            </a:r>
          </a:p>
          <a:p>
            <a:pPr algn="l">
              <a:defRPr sz="1200"/>
            </a:pPr>
            <a:r>
              <a:t>            eLog.write(str(item)+'\n')</a:t>
            </a:r>
          </a:p>
        </p:txBody>
      </p:sp>
      <p:sp>
        <p:nvSpPr>
          <p:cNvPr id="198" name="&quot;提纯&quot;+获取网页内容+写入文本+异常处理"/>
          <p:cNvSpPr txBox="1"/>
          <p:nvPr/>
        </p:nvSpPr>
        <p:spPr>
          <a:xfrm>
            <a:off x="12823442" y="4655251"/>
            <a:ext cx="9906204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100"/>
            </a:lvl1pPr>
          </a:lstStyle>
          <a:p>
            <a:pPr/>
            <a:r>
              <a:t>"提纯"+获取网页内容+写入文本+异常处理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需求分析"/>
          <p:cNvSpPr txBox="1"/>
          <p:nvPr/>
        </p:nvSpPr>
        <p:spPr>
          <a:xfrm>
            <a:off x="774408" y="977997"/>
            <a:ext cx="4422776" cy="164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需求分析</a:t>
            </a:r>
          </a:p>
        </p:txBody>
      </p:sp>
      <p:grpSp>
        <p:nvGrpSpPr>
          <p:cNvPr id="125" name="成组"/>
          <p:cNvGrpSpPr/>
          <p:nvPr/>
        </p:nvGrpSpPr>
        <p:grpSpPr>
          <a:xfrm>
            <a:off x="1254802" y="3802575"/>
            <a:ext cx="10145575" cy="8162061"/>
            <a:chOff x="0" y="56761"/>
            <a:chExt cx="10145573" cy="8162060"/>
          </a:xfrm>
        </p:grpSpPr>
        <p:pic>
          <p:nvPicPr>
            <p:cNvPr id="123" name="屏幕快照 2018-09-25 20.39.02.png" descr="屏幕快照 2018-09-25 20.39.02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52698" r="0" b="0"/>
            <a:stretch>
              <a:fillRect/>
            </a:stretch>
          </p:blipFill>
          <p:spPr>
            <a:xfrm>
              <a:off x="0" y="3613711"/>
              <a:ext cx="10145574" cy="46051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4" name="屏幕快照 2018-09-25 20.39.02.png" descr="屏幕快照 2018-09-25 20.39.02.pn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0" r="0" b="63822"/>
            <a:stretch>
              <a:fillRect/>
            </a:stretch>
          </p:blipFill>
          <p:spPr>
            <a:xfrm>
              <a:off x="0" y="56761"/>
              <a:ext cx="10145574" cy="352209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数据字典"/>
          <p:cNvSpPr txBox="1"/>
          <p:nvPr/>
        </p:nvSpPr>
        <p:spPr>
          <a:xfrm>
            <a:off x="774408" y="977997"/>
            <a:ext cx="4422776" cy="164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数据字典</a:t>
            </a:r>
          </a:p>
        </p:txBody>
      </p:sp>
      <p:pic>
        <p:nvPicPr>
          <p:cNvPr id="128" name="屏幕快照 2018-09-25 20.40.37.png" descr="屏幕快照 2018-09-25 20.40.37.png"/>
          <p:cNvPicPr>
            <a:picLocks noChangeAspect="1"/>
          </p:cNvPicPr>
          <p:nvPr/>
        </p:nvPicPr>
        <p:blipFill>
          <a:blip r:embed="rId2">
            <a:extLst/>
          </a:blip>
          <a:srcRect l="9895" t="12754" r="236" b="60213"/>
          <a:stretch>
            <a:fillRect/>
          </a:stretch>
        </p:blipFill>
        <p:spPr>
          <a:xfrm>
            <a:off x="11888558" y="939439"/>
            <a:ext cx="12849058" cy="3094649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正文内容=新闻标题+作者信息+正文+图片"/>
          <p:cNvSpPr txBox="1"/>
          <p:nvPr/>
        </p:nvSpPr>
        <p:spPr>
          <a:xfrm>
            <a:off x="1161142" y="3379420"/>
            <a:ext cx="10437496" cy="930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spcBef>
                <a:spcPts val="5900"/>
              </a:spcBef>
              <a:defRPr b="0" sz="4400"/>
            </a:lvl1pPr>
          </a:lstStyle>
          <a:p>
            <a:pPr/>
            <a:r>
              <a:t>正文内容=新闻标题+作者信息+正文+图片</a:t>
            </a:r>
          </a:p>
        </p:txBody>
      </p:sp>
      <p:sp>
        <p:nvSpPr>
          <p:cNvPr id="130" name="图片名称=日期+图片序号"/>
          <p:cNvSpPr txBox="1"/>
          <p:nvPr/>
        </p:nvSpPr>
        <p:spPr>
          <a:xfrm>
            <a:off x="1161142" y="4706440"/>
            <a:ext cx="6414136" cy="930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spcBef>
                <a:spcPts val="5900"/>
              </a:spcBef>
              <a:defRPr b="0" sz="4400"/>
            </a:lvl1pPr>
          </a:lstStyle>
          <a:p>
            <a:pPr/>
            <a:r>
              <a:t>图片名称=日期+图片序号</a:t>
            </a:r>
          </a:p>
        </p:txBody>
      </p:sp>
      <p:sp>
        <p:nvSpPr>
          <p:cNvPr id="131" name="正文文件名称=日期+正文序号"/>
          <p:cNvSpPr txBox="1"/>
          <p:nvPr/>
        </p:nvSpPr>
        <p:spPr>
          <a:xfrm>
            <a:off x="1161142" y="6392862"/>
            <a:ext cx="7531736" cy="930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spcBef>
                <a:spcPts val="5900"/>
              </a:spcBef>
              <a:defRPr b="0" sz="4400"/>
            </a:lvl1pPr>
          </a:lstStyle>
          <a:p>
            <a:pPr/>
            <a:r>
              <a:t>正文文件名称=日期+正文序号</a:t>
            </a:r>
          </a:p>
        </p:txBody>
      </p:sp>
      <p:pic>
        <p:nvPicPr>
          <p:cNvPr id="132" name="屏幕快照 2018-09-25 20.52.11.png" descr="屏幕快照 2018-09-25 20.52.1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85053" y="4234327"/>
            <a:ext cx="12849226" cy="7983419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关于图片描述:因为网页不能给出规律性的标签,PASS…"/>
          <p:cNvSpPr txBox="1"/>
          <p:nvPr/>
        </p:nvSpPr>
        <p:spPr>
          <a:xfrm>
            <a:off x="955584" y="8682149"/>
            <a:ext cx="10375723" cy="1880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关于图片描述:因为网页不能给出规律性的标签,PASS</a:t>
            </a:r>
          </a:p>
          <a:p>
            <a:pPr algn="l"/>
            <a:r>
              <a:t>关于范围:只爬去今日头条站内的新闻(除站外及问答内容)</a:t>
            </a:r>
          </a:p>
          <a:p>
            <a:pPr/>
            <a:r>
              <a:t>序列号计算:当发生一次存储,自增计数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分析网站"/>
          <p:cNvSpPr txBox="1"/>
          <p:nvPr/>
        </p:nvSpPr>
        <p:spPr>
          <a:xfrm>
            <a:off x="774408" y="977997"/>
            <a:ext cx="4422776" cy="164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分析网站</a:t>
            </a:r>
          </a:p>
        </p:txBody>
      </p:sp>
      <p:pic>
        <p:nvPicPr>
          <p:cNvPr id="136" name="屏幕快照 2018-09-25 20.34.23.png" descr="屏幕快照 2018-09-25 20.34.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85906" y="618188"/>
            <a:ext cx="8826629" cy="56371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屏幕快照 2018-09-25 20.45.11.png" descr="屏幕快照 2018-09-25 20.45.1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045406" y="388359"/>
            <a:ext cx="8057637" cy="2820751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63500" dist="25400" dir="3600000">
              <a:srgbClr val="000000">
                <a:alpha val="70000"/>
              </a:srgbClr>
            </a:outerShdw>
          </a:effectLst>
        </p:spPr>
      </p:pic>
      <p:pic>
        <p:nvPicPr>
          <p:cNvPr id="138" name="屏幕快照 2018-09-25 20.46.14.png" descr="屏幕快照 2018-09-25 20.46.1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623466" y="3479191"/>
            <a:ext cx="9519204" cy="6757618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获取新闻标题页:伪造json请求"/>
          <p:cNvSpPr txBox="1"/>
          <p:nvPr/>
        </p:nvSpPr>
        <p:spPr>
          <a:xfrm>
            <a:off x="1786878" y="6740261"/>
            <a:ext cx="8826628" cy="1069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5200"/>
            </a:lvl1pPr>
          </a:lstStyle>
          <a:p>
            <a:pPr/>
            <a:r>
              <a:t>获取新闻标题页:伪造json请求</a:t>
            </a:r>
          </a:p>
        </p:txBody>
      </p:sp>
      <p:sp>
        <p:nvSpPr>
          <p:cNvPr id="140" name="https://www.toutiao.com/group/6576062145597800974/"/>
          <p:cNvSpPr txBox="1"/>
          <p:nvPr/>
        </p:nvSpPr>
        <p:spPr>
          <a:xfrm>
            <a:off x="773367" y="12653642"/>
            <a:ext cx="10853650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https://www.toutiao.com/group/6576062145597800974/</a:t>
            </a:r>
          </a:p>
        </p:txBody>
      </p:sp>
      <p:pic>
        <p:nvPicPr>
          <p:cNvPr id="141" name="图像" descr="图像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82141" y="8295189"/>
            <a:ext cx="9436101" cy="3873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数据流图"/>
          <p:cNvSpPr txBox="1"/>
          <p:nvPr/>
        </p:nvSpPr>
        <p:spPr>
          <a:xfrm>
            <a:off x="774408" y="965297"/>
            <a:ext cx="4422776" cy="164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数据流图</a:t>
            </a:r>
          </a:p>
        </p:txBody>
      </p:sp>
      <p:sp>
        <p:nvSpPr>
          <p:cNvPr id="144" name="人,电脑"/>
          <p:cNvSpPr/>
          <p:nvPr/>
        </p:nvSpPr>
        <p:spPr>
          <a:xfrm>
            <a:off x="2740368" y="6456913"/>
            <a:ext cx="2744540" cy="270577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人,电脑</a:t>
            </a:r>
          </a:p>
        </p:txBody>
      </p:sp>
      <p:grpSp>
        <p:nvGrpSpPr>
          <p:cNvPr id="147" name="成组"/>
          <p:cNvGrpSpPr/>
          <p:nvPr/>
        </p:nvGrpSpPr>
        <p:grpSpPr>
          <a:xfrm>
            <a:off x="6703420" y="5956688"/>
            <a:ext cx="3058324" cy="3706220"/>
            <a:chOff x="0" y="0"/>
            <a:chExt cx="3058323" cy="3706218"/>
          </a:xfrm>
        </p:grpSpPr>
        <p:sp>
          <p:nvSpPr>
            <p:cNvPr id="145" name="获取…"/>
            <p:cNvSpPr/>
            <p:nvPr/>
          </p:nvSpPr>
          <p:spPr>
            <a:xfrm>
              <a:off x="0" y="0"/>
              <a:ext cx="3053832" cy="3706219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t>获取</a:t>
              </a:r>
            </a:p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t>新闻标题和链接</a:t>
              </a:r>
            </a:p>
          </p:txBody>
        </p:sp>
        <p:sp>
          <p:nvSpPr>
            <p:cNvPr id="146" name="线条"/>
            <p:cNvSpPr/>
            <p:nvPr/>
          </p:nvSpPr>
          <p:spPr>
            <a:xfrm>
              <a:off x="4491" y="728090"/>
              <a:ext cx="3053833" cy="1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50" name="成组"/>
          <p:cNvGrpSpPr/>
          <p:nvPr/>
        </p:nvGrpSpPr>
        <p:grpSpPr>
          <a:xfrm>
            <a:off x="10662838" y="5956688"/>
            <a:ext cx="3058324" cy="3706220"/>
            <a:chOff x="0" y="0"/>
            <a:chExt cx="3058323" cy="3706218"/>
          </a:xfrm>
        </p:grpSpPr>
        <p:sp>
          <p:nvSpPr>
            <p:cNvPr id="148" name="&quot;提纯&quot;…"/>
            <p:cNvSpPr/>
            <p:nvPr/>
          </p:nvSpPr>
          <p:spPr>
            <a:xfrm>
              <a:off x="0" y="0"/>
              <a:ext cx="3053832" cy="3706219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t>"提纯"</a:t>
              </a:r>
            </a:p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t>站外的内容</a:t>
              </a:r>
            </a:p>
          </p:txBody>
        </p:sp>
        <p:sp>
          <p:nvSpPr>
            <p:cNvPr id="149" name="线条"/>
            <p:cNvSpPr/>
            <p:nvPr/>
          </p:nvSpPr>
          <p:spPr>
            <a:xfrm>
              <a:off x="4491" y="728090"/>
              <a:ext cx="3053833" cy="1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53" name="成组"/>
          <p:cNvGrpSpPr/>
          <p:nvPr/>
        </p:nvGrpSpPr>
        <p:grpSpPr>
          <a:xfrm>
            <a:off x="14622256" y="5956688"/>
            <a:ext cx="3058324" cy="3706220"/>
            <a:chOff x="0" y="0"/>
            <a:chExt cx="3058323" cy="3706218"/>
          </a:xfrm>
        </p:grpSpPr>
        <p:sp>
          <p:nvSpPr>
            <p:cNvPr id="151" name="爬取…"/>
            <p:cNvSpPr/>
            <p:nvPr/>
          </p:nvSpPr>
          <p:spPr>
            <a:xfrm>
              <a:off x="0" y="0"/>
              <a:ext cx="3053832" cy="3706219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t>爬取</a:t>
              </a:r>
            </a:p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r>
                <a:t>新闻网页</a:t>
              </a:r>
            </a:p>
          </p:txBody>
        </p:sp>
        <p:sp>
          <p:nvSpPr>
            <p:cNvPr id="152" name="线条"/>
            <p:cNvSpPr/>
            <p:nvPr/>
          </p:nvSpPr>
          <p:spPr>
            <a:xfrm>
              <a:off x="4491" y="728090"/>
              <a:ext cx="3053833" cy="1"/>
            </a:xfrm>
            <a:prstGeom prst="line">
              <a:avLst/>
            </a:prstGeom>
            <a:noFill/>
            <a:ln w="381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54" name="显示屏输出"/>
          <p:cNvSpPr/>
          <p:nvPr/>
        </p:nvSpPr>
        <p:spPr>
          <a:xfrm>
            <a:off x="18899092" y="6456913"/>
            <a:ext cx="2744540" cy="270577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显示屏输出</a:t>
            </a:r>
          </a:p>
        </p:txBody>
      </p:sp>
      <p:grpSp>
        <p:nvGrpSpPr>
          <p:cNvPr id="157" name="成组"/>
          <p:cNvGrpSpPr/>
          <p:nvPr/>
        </p:nvGrpSpPr>
        <p:grpSpPr>
          <a:xfrm>
            <a:off x="5516607" y="4053092"/>
            <a:ext cx="4270808" cy="942998"/>
            <a:chOff x="0" y="0"/>
            <a:chExt cx="4270806" cy="942996"/>
          </a:xfrm>
        </p:grpSpPr>
        <p:sp>
          <p:nvSpPr>
            <p:cNvPr id="155" name="标题和链接文件"/>
            <p:cNvSpPr/>
            <p:nvPr/>
          </p:nvSpPr>
          <p:spPr>
            <a:xfrm>
              <a:off x="0" y="0"/>
              <a:ext cx="4270807" cy="942997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        标题和链接文件</a:t>
              </a:r>
            </a:p>
          </p:txBody>
        </p:sp>
        <p:sp>
          <p:nvSpPr>
            <p:cNvPr id="156" name="线条"/>
            <p:cNvSpPr/>
            <p:nvPr/>
          </p:nvSpPr>
          <p:spPr>
            <a:xfrm flipV="1">
              <a:off x="839767" y="-1"/>
              <a:ext cx="1" cy="942998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60" name="成组"/>
          <p:cNvGrpSpPr/>
          <p:nvPr/>
        </p:nvGrpSpPr>
        <p:grpSpPr>
          <a:xfrm>
            <a:off x="10056596" y="4053092"/>
            <a:ext cx="4270808" cy="942998"/>
            <a:chOff x="0" y="0"/>
            <a:chExt cx="4270806" cy="942996"/>
          </a:xfrm>
        </p:grpSpPr>
        <p:sp>
          <p:nvSpPr>
            <p:cNvPr id="158" name="&quot;提纯&quot;后的文件"/>
            <p:cNvSpPr/>
            <p:nvPr/>
          </p:nvSpPr>
          <p:spPr>
            <a:xfrm>
              <a:off x="0" y="0"/>
              <a:ext cx="4270807" cy="942997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       "提纯"后的文件</a:t>
              </a:r>
            </a:p>
          </p:txBody>
        </p:sp>
        <p:sp>
          <p:nvSpPr>
            <p:cNvPr id="159" name="线条"/>
            <p:cNvSpPr/>
            <p:nvPr/>
          </p:nvSpPr>
          <p:spPr>
            <a:xfrm flipV="1">
              <a:off x="839768" y="-1"/>
              <a:ext cx="1" cy="942998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63" name="成组"/>
          <p:cNvGrpSpPr/>
          <p:nvPr/>
        </p:nvGrpSpPr>
        <p:grpSpPr>
          <a:xfrm>
            <a:off x="14596585" y="4053092"/>
            <a:ext cx="4270808" cy="942998"/>
            <a:chOff x="0" y="0"/>
            <a:chExt cx="4270806" cy="942996"/>
          </a:xfrm>
        </p:grpSpPr>
        <p:sp>
          <p:nvSpPr>
            <p:cNvPr id="161" name="爬取下来的数据"/>
            <p:cNvSpPr/>
            <p:nvPr/>
          </p:nvSpPr>
          <p:spPr>
            <a:xfrm>
              <a:off x="0" y="0"/>
              <a:ext cx="4270807" cy="942997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        爬取下来的数据</a:t>
              </a:r>
            </a:p>
          </p:txBody>
        </p:sp>
        <p:sp>
          <p:nvSpPr>
            <p:cNvPr id="162" name="线条"/>
            <p:cNvSpPr/>
            <p:nvPr/>
          </p:nvSpPr>
          <p:spPr>
            <a:xfrm flipV="1">
              <a:off x="839768" y="-1"/>
              <a:ext cx="1" cy="942998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64" name="线条"/>
          <p:cNvSpPr/>
          <p:nvPr/>
        </p:nvSpPr>
        <p:spPr>
          <a:xfrm>
            <a:off x="5529102" y="7807808"/>
            <a:ext cx="1130123" cy="1"/>
          </a:xfrm>
          <a:prstGeom prst="line">
            <a:avLst/>
          </a:prstGeom>
          <a:ln w="88900">
            <a:solidFill>
              <a:schemeClr val="accent1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5" name="线条"/>
          <p:cNvSpPr/>
          <p:nvPr/>
        </p:nvSpPr>
        <p:spPr>
          <a:xfrm>
            <a:off x="9488520" y="7809798"/>
            <a:ext cx="1130123" cy="1"/>
          </a:xfrm>
          <a:prstGeom prst="line">
            <a:avLst/>
          </a:prstGeom>
          <a:ln w="88900">
            <a:solidFill>
              <a:schemeClr val="accent1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6" name="线条"/>
          <p:cNvSpPr/>
          <p:nvPr/>
        </p:nvSpPr>
        <p:spPr>
          <a:xfrm>
            <a:off x="13447938" y="7809798"/>
            <a:ext cx="1130123" cy="1"/>
          </a:xfrm>
          <a:prstGeom prst="line">
            <a:avLst/>
          </a:prstGeom>
          <a:ln w="88900">
            <a:solidFill>
              <a:schemeClr val="accent1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7" name="线条"/>
          <p:cNvSpPr/>
          <p:nvPr/>
        </p:nvSpPr>
        <p:spPr>
          <a:xfrm>
            <a:off x="17724775" y="7809798"/>
            <a:ext cx="1130123" cy="1"/>
          </a:xfrm>
          <a:prstGeom prst="line">
            <a:avLst/>
          </a:prstGeom>
          <a:ln w="88900">
            <a:solidFill>
              <a:schemeClr val="accent1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8" name="线条"/>
          <p:cNvSpPr/>
          <p:nvPr/>
        </p:nvSpPr>
        <p:spPr>
          <a:xfrm flipV="1">
            <a:off x="8410595" y="5018180"/>
            <a:ext cx="1" cy="942998"/>
          </a:xfrm>
          <a:prstGeom prst="line">
            <a:avLst/>
          </a:prstGeom>
          <a:ln w="88900">
            <a:solidFill>
              <a:schemeClr val="accent1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9" name="线条"/>
          <p:cNvSpPr/>
          <p:nvPr/>
        </p:nvSpPr>
        <p:spPr>
          <a:xfrm flipV="1">
            <a:off x="12522742" y="5004890"/>
            <a:ext cx="1" cy="942998"/>
          </a:xfrm>
          <a:prstGeom prst="line">
            <a:avLst/>
          </a:prstGeom>
          <a:ln w="88900">
            <a:solidFill>
              <a:schemeClr val="accent1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0" name="线条"/>
          <p:cNvSpPr/>
          <p:nvPr/>
        </p:nvSpPr>
        <p:spPr>
          <a:xfrm flipV="1">
            <a:off x="16731989" y="5004890"/>
            <a:ext cx="1" cy="942998"/>
          </a:xfrm>
          <a:prstGeom prst="line">
            <a:avLst/>
          </a:prstGeom>
          <a:ln w="88900">
            <a:solidFill>
              <a:schemeClr val="accent1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分析网站"/>
          <p:cNvSpPr txBox="1"/>
          <p:nvPr/>
        </p:nvSpPr>
        <p:spPr>
          <a:xfrm>
            <a:off x="774408" y="977997"/>
            <a:ext cx="4422776" cy="164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分析网站</a:t>
            </a:r>
          </a:p>
        </p:txBody>
      </p:sp>
      <p:pic>
        <p:nvPicPr>
          <p:cNvPr id="173" name="屏幕快照 2018-09-25 21.08.47.png" descr="屏幕快照 2018-09-25 21.08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33705" y="899119"/>
            <a:ext cx="11180351" cy="491666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355600" dist="177800" dir="5400000">
              <a:srgbClr val="000000">
                <a:alpha val="70000"/>
              </a:srgbClr>
            </a:outerShdw>
          </a:effectLst>
        </p:spPr>
      </p:pic>
      <p:pic>
        <p:nvPicPr>
          <p:cNvPr id="174" name="屏幕快照 2018-09-25 21.08.36.png" descr="屏幕快照 2018-09-25 21.08.3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1576" y="4463043"/>
            <a:ext cx="14716635" cy="8960382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63500" dist="25400" dir="36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分析网站"/>
          <p:cNvSpPr txBox="1"/>
          <p:nvPr/>
        </p:nvSpPr>
        <p:spPr>
          <a:xfrm>
            <a:off x="774408" y="977997"/>
            <a:ext cx="4422776" cy="164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分析网站</a:t>
            </a:r>
          </a:p>
        </p:txBody>
      </p:sp>
      <p:pic>
        <p:nvPicPr>
          <p:cNvPr id="177" name="网页爬取.png" descr="网页爬取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76167" y="4385101"/>
            <a:ext cx="16831666" cy="49457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elenium"/>
          <p:cNvSpPr txBox="1"/>
          <p:nvPr/>
        </p:nvSpPr>
        <p:spPr>
          <a:xfrm>
            <a:off x="704532" y="1095069"/>
            <a:ext cx="4562527" cy="1407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selenium</a:t>
            </a:r>
          </a:p>
        </p:txBody>
      </p:sp>
      <p:pic>
        <p:nvPicPr>
          <p:cNvPr id="180" name="屏幕快照 2018-09-25 20.32.28.png" descr="屏幕快照 2018-09-25 20.32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01888" y="1212850"/>
            <a:ext cx="16662401" cy="1129030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elenium 是一个用于Web应用程序测试的工具。Selenium测试直接运行在浏览器中，就像真正的用户在操作一样。支持的浏览器包括IE（7, 8, 9, 10, 11），Mozilla Firefox，Safari，Google Chrome，Opera等。"/>
          <p:cNvSpPr txBox="1"/>
          <p:nvPr/>
        </p:nvSpPr>
        <p:spPr>
          <a:xfrm>
            <a:off x="541408" y="3665791"/>
            <a:ext cx="5939333" cy="6384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defRPr b="0" sz="3900"/>
            </a:pPr>
            <a:r>
              <a:t>Selenium 是一个用于Web应用程序测试的工具。Selenium测试直接运行在浏览器中，就像真正的用户在操作一样。支持的浏览器包括IE（7, 8, 9, 10, 11），</a:t>
            </a:r>
            <a:r>
              <a:rPr>
                <a:hlinkClick r:id="rId3" invalidUrl="" action="" tgtFrame="" tooltip="" history="1" highlightClick="0" endSnd="0"/>
              </a:rPr>
              <a:t>Mozilla Firefox</a:t>
            </a:r>
            <a:r>
              <a:t>，Safari，Google Chrome，Opera等。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网页分析"/>
          <p:cNvSpPr txBox="1"/>
          <p:nvPr/>
        </p:nvSpPr>
        <p:spPr>
          <a:xfrm>
            <a:off x="774408" y="977997"/>
            <a:ext cx="4422776" cy="164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网页分析</a:t>
            </a:r>
          </a:p>
        </p:txBody>
      </p:sp>
      <p:pic>
        <p:nvPicPr>
          <p:cNvPr id="184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81724" y="2721903"/>
            <a:ext cx="13371154" cy="960170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9" name="成组"/>
          <p:cNvGrpSpPr/>
          <p:nvPr/>
        </p:nvGrpSpPr>
        <p:grpSpPr>
          <a:xfrm>
            <a:off x="3330254" y="2960651"/>
            <a:ext cx="1485292" cy="2777672"/>
            <a:chOff x="0" y="0"/>
            <a:chExt cx="1485290" cy="2777671"/>
          </a:xfrm>
        </p:grpSpPr>
        <p:sp>
          <p:nvSpPr>
            <p:cNvPr id="185" name="灯泡"/>
            <p:cNvSpPr/>
            <p:nvPr/>
          </p:nvSpPr>
          <p:spPr>
            <a:xfrm>
              <a:off x="92016" y="521359"/>
              <a:ext cx="1301259" cy="225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4835" y="0"/>
                    <a:pt x="0" y="2843"/>
                    <a:pt x="0" y="6352"/>
                  </a:cubicBezTo>
                  <a:cubicBezTo>
                    <a:pt x="0" y="7004"/>
                    <a:pt x="167" y="7633"/>
                    <a:pt x="477" y="8225"/>
                  </a:cubicBezTo>
                  <a:cubicBezTo>
                    <a:pt x="477" y="8225"/>
                    <a:pt x="477" y="8226"/>
                    <a:pt x="477" y="8227"/>
                  </a:cubicBezTo>
                  <a:cubicBezTo>
                    <a:pt x="491" y="8261"/>
                    <a:pt x="527" y="8322"/>
                    <a:pt x="579" y="8405"/>
                  </a:cubicBezTo>
                  <a:cubicBezTo>
                    <a:pt x="693" y="8601"/>
                    <a:pt x="822" y="8793"/>
                    <a:pt x="966" y="8979"/>
                  </a:cubicBezTo>
                  <a:cubicBezTo>
                    <a:pt x="2223" y="10787"/>
                    <a:pt x="5439" y="15160"/>
                    <a:pt x="5440" y="16141"/>
                  </a:cubicBezTo>
                  <a:lnTo>
                    <a:pt x="5656" y="16902"/>
                  </a:lnTo>
                  <a:cubicBezTo>
                    <a:pt x="5656" y="16902"/>
                    <a:pt x="5696" y="16981"/>
                    <a:pt x="5817" y="17079"/>
                  </a:cubicBezTo>
                  <a:lnTo>
                    <a:pt x="15815" y="17079"/>
                  </a:lnTo>
                  <a:cubicBezTo>
                    <a:pt x="15936" y="16981"/>
                    <a:pt x="15976" y="16902"/>
                    <a:pt x="15976" y="16902"/>
                  </a:cubicBezTo>
                  <a:lnTo>
                    <a:pt x="16193" y="16141"/>
                  </a:lnTo>
                  <a:cubicBezTo>
                    <a:pt x="16193" y="14948"/>
                    <a:pt x="20944" y="8742"/>
                    <a:pt x="21152" y="8227"/>
                  </a:cubicBezTo>
                  <a:cubicBezTo>
                    <a:pt x="21159" y="8211"/>
                    <a:pt x="21155" y="8198"/>
                    <a:pt x="21141" y="8188"/>
                  </a:cubicBezTo>
                  <a:cubicBezTo>
                    <a:pt x="21438" y="7607"/>
                    <a:pt x="21600" y="6990"/>
                    <a:pt x="21600" y="6352"/>
                  </a:cubicBezTo>
                  <a:cubicBezTo>
                    <a:pt x="21600" y="2843"/>
                    <a:pt x="16765" y="0"/>
                    <a:pt x="10800" y="0"/>
                  </a:cubicBezTo>
                  <a:close/>
                  <a:moveTo>
                    <a:pt x="5943" y="17697"/>
                  </a:moveTo>
                  <a:cubicBezTo>
                    <a:pt x="5930" y="17727"/>
                    <a:pt x="5919" y="17758"/>
                    <a:pt x="5919" y="17791"/>
                  </a:cubicBezTo>
                  <a:lnTo>
                    <a:pt x="5919" y="18399"/>
                  </a:lnTo>
                  <a:cubicBezTo>
                    <a:pt x="5919" y="18599"/>
                    <a:pt x="6178" y="18765"/>
                    <a:pt x="6510" y="18795"/>
                  </a:cubicBezTo>
                  <a:cubicBezTo>
                    <a:pt x="6431" y="18855"/>
                    <a:pt x="6382" y="18929"/>
                    <a:pt x="6382" y="19010"/>
                  </a:cubicBezTo>
                  <a:lnTo>
                    <a:pt x="6382" y="19541"/>
                  </a:lnTo>
                  <a:cubicBezTo>
                    <a:pt x="6382" y="19736"/>
                    <a:pt x="6656" y="19894"/>
                    <a:pt x="6993" y="19894"/>
                  </a:cubicBezTo>
                  <a:lnTo>
                    <a:pt x="7186" y="19894"/>
                  </a:lnTo>
                  <a:lnTo>
                    <a:pt x="7186" y="20380"/>
                  </a:lnTo>
                  <a:cubicBezTo>
                    <a:pt x="7186" y="20568"/>
                    <a:pt x="7454" y="20721"/>
                    <a:pt x="7780" y="20721"/>
                  </a:cubicBezTo>
                  <a:lnTo>
                    <a:pt x="8816" y="20721"/>
                  </a:lnTo>
                  <a:cubicBezTo>
                    <a:pt x="8925" y="21215"/>
                    <a:pt x="9771" y="21600"/>
                    <a:pt x="10800" y="21600"/>
                  </a:cubicBezTo>
                  <a:cubicBezTo>
                    <a:pt x="11829" y="21600"/>
                    <a:pt x="12675" y="21215"/>
                    <a:pt x="12784" y="20721"/>
                  </a:cubicBezTo>
                  <a:lnTo>
                    <a:pt x="13820" y="20721"/>
                  </a:lnTo>
                  <a:cubicBezTo>
                    <a:pt x="14146" y="20721"/>
                    <a:pt x="14414" y="20568"/>
                    <a:pt x="14414" y="20380"/>
                  </a:cubicBezTo>
                  <a:lnTo>
                    <a:pt x="14414" y="19894"/>
                  </a:lnTo>
                  <a:lnTo>
                    <a:pt x="14607" y="19894"/>
                  </a:lnTo>
                  <a:cubicBezTo>
                    <a:pt x="14944" y="19894"/>
                    <a:pt x="15218" y="19736"/>
                    <a:pt x="15218" y="19541"/>
                  </a:cubicBezTo>
                  <a:lnTo>
                    <a:pt x="15218" y="19010"/>
                  </a:lnTo>
                  <a:cubicBezTo>
                    <a:pt x="15218" y="18929"/>
                    <a:pt x="15169" y="18855"/>
                    <a:pt x="15090" y="18795"/>
                  </a:cubicBezTo>
                  <a:cubicBezTo>
                    <a:pt x="15422" y="18765"/>
                    <a:pt x="15681" y="18599"/>
                    <a:pt x="15681" y="18399"/>
                  </a:cubicBezTo>
                  <a:lnTo>
                    <a:pt x="15681" y="17791"/>
                  </a:lnTo>
                  <a:cubicBezTo>
                    <a:pt x="15681" y="17758"/>
                    <a:pt x="15670" y="17727"/>
                    <a:pt x="15657" y="17697"/>
                  </a:cubicBezTo>
                  <a:lnTo>
                    <a:pt x="5943" y="17697"/>
                  </a:lnTo>
                  <a:close/>
                </a:path>
              </a:pathLst>
            </a:custGeom>
            <a:solidFill>
              <a:schemeClr val="accent4">
                <a:hueOff val="-461056"/>
                <a:satOff val="4338"/>
                <a:lumOff val="-1022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86" name="线条"/>
            <p:cNvSpPr/>
            <p:nvPr/>
          </p:nvSpPr>
          <p:spPr>
            <a:xfrm flipV="1">
              <a:off x="742645" y="-1"/>
              <a:ext cx="1" cy="386016"/>
            </a:xfrm>
            <a:prstGeom prst="line">
              <a:avLst/>
            </a:prstGeom>
            <a:noFill/>
            <a:ln w="101600" cap="flat">
              <a:solidFill>
                <a:schemeClr val="accent4">
                  <a:hueOff val="-461056"/>
                  <a:satOff val="4338"/>
                  <a:lumOff val="-10225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87" name="线条"/>
            <p:cNvSpPr/>
            <p:nvPr/>
          </p:nvSpPr>
          <p:spPr>
            <a:xfrm flipV="1">
              <a:off x="1171118" y="190499"/>
              <a:ext cx="314173" cy="314174"/>
            </a:xfrm>
            <a:prstGeom prst="line">
              <a:avLst/>
            </a:prstGeom>
            <a:noFill/>
            <a:ln w="101600" cap="flat">
              <a:solidFill>
                <a:schemeClr val="accent4">
                  <a:hueOff val="-461056"/>
                  <a:satOff val="4338"/>
                  <a:lumOff val="-10225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  <p:sp>
          <p:nvSpPr>
            <p:cNvPr id="188" name="线条"/>
            <p:cNvSpPr/>
            <p:nvPr/>
          </p:nvSpPr>
          <p:spPr>
            <a:xfrm flipH="1" flipV="1">
              <a:off x="-1" y="190499"/>
              <a:ext cx="314174" cy="314174"/>
            </a:xfrm>
            <a:prstGeom prst="line">
              <a:avLst/>
            </a:prstGeom>
            <a:noFill/>
            <a:ln w="101600" cap="flat">
              <a:solidFill>
                <a:schemeClr val="accent4">
                  <a:hueOff val="-461056"/>
                  <a:satOff val="4338"/>
                  <a:lumOff val="-10225"/>
                </a:schemeClr>
              </a:solidFill>
              <a:prstDash val="solid"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b="0" sz="30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90" name="通过操作浏览器向下滑动…"/>
          <p:cNvSpPr txBox="1"/>
          <p:nvPr/>
        </p:nvSpPr>
        <p:spPr>
          <a:xfrm>
            <a:off x="352549" y="6079501"/>
            <a:ext cx="7440702" cy="3900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通过操作浏览器向下滑动</a:t>
            </a:r>
          </a:p>
          <a:p>
            <a:pPr/>
            <a:r>
              <a:t>↓</a:t>
            </a:r>
          </a:p>
          <a:p>
            <a:pPr/>
            <a:r>
              <a:t>xpath提取渲染内容(标题+链接)</a:t>
            </a:r>
            <a:br/>
            <a:r>
              <a:t>↓</a:t>
            </a:r>
          </a:p>
          <a:p>
            <a:pPr/>
            <a:r>
              <a:t>通过浏览器拿到"提纯"的链接</a:t>
            </a:r>
          </a:p>
          <a:p>
            <a:pPr/>
            <a:r>
              <a:t>↓</a:t>
            </a:r>
          </a:p>
          <a:p>
            <a:pPr/>
            <a:r>
              <a:t>遍历"提纯"的链接获取正文并格式化保存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